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1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60" r:id="rId15"/>
    <p:sldId id="358" r:id="rId16"/>
    <p:sldId id="359" r:id="rId17"/>
    <p:sldId id="370" r:id="rId18"/>
    <p:sldId id="366" r:id="rId19"/>
    <p:sldId id="367" r:id="rId20"/>
    <p:sldId id="368" r:id="rId21"/>
    <p:sldId id="369" r:id="rId22"/>
    <p:sldId id="362" r:id="rId23"/>
    <p:sldId id="363" r:id="rId24"/>
    <p:sldId id="364" r:id="rId25"/>
    <p:sldId id="36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7"/>
    <p:restoredTop sz="87891" autoAdjust="0"/>
  </p:normalViewPr>
  <p:slideViewPr>
    <p:cSldViewPr>
      <p:cViewPr varScale="1">
        <p:scale>
          <a:sx n="112" d="100"/>
          <a:sy n="112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610F2-D687-4832-84CF-A288E7044C1E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7FAFC-631E-488C-BFAA-CCC2B0E16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7FAFC-631E-488C-BFAA-CCC2B0E16C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6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3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6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CD1B4-055B-48BB-8968-C6056C89234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.stackexchange.com/questions/220446/how-can-i-prevent-side-channel-attacks-against-authentica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DkWqLDSqHm8?t=105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tI4qSjzaE&amp;list=PLhixgUqwRTjwNaT40TqIIagv3b4_bfB7M&amp;index=13&amp;ab_channel=LiveOverflow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fyROX7V0s&amp;ab_channel=LiveOverflow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tI4qSjzaE&amp;list=PLhixgUqwRTjwNaT40TqIIagv3b4_bfB7M&amp;index=14&amp;ab_channel=LiveOverflo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2-zQp26nbY8&amp;ab_channel=JoeGr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de-channel_attac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curity.stackexchange.com/questions/220446/how-can-i-prevent-side-channel-attacks-against-authent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ror64.com/satanism-and-the-importance-of-the-adversary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openclipart.org/detail/163741/web-server-by-ly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905000"/>
            <a:ext cx="5486400" cy="2277070"/>
          </a:xfrm>
          <a:ln/>
        </p:spPr>
        <p:txBody>
          <a:bodyPr>
            <a:normAutofit fontScale="90000"/>
          </a:bodyPr>
          <a:lstStyle/>
          <a:p>
            <a:br>
              <a:rPr lang="en-US" altLang="zh-CN" sz="3375" b="1" dirty="0">
                <a:solidFill>
                  <a:srgbClr val="7030A0"/>
                </a:solidFill>
              </a:rPr>
            </a:br>
            <a:br>
              <a:rPr lang="en-US" altLang="en-US" sz="3375" b="1" dirty="0"/>
            </a:br>
            <a:r>
              <a:rPr lang="en-US" altLang="zh-CN" sz="3375" b="1" dirty="0"/>
              <a:t>Hot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Topics: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Side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Channel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Attacks</a:t>
            </a:r>
            <a:br>
              <a:rPr lang="en-US" altLang="zh-CN" sz="3375" b="1" dirty="0"/>
            </a:br>
            <a:r>
              <a:rPr lang="en-US" altLang="en-US" sz="2531" dirty="0"/>
              <a:t>CS-4440 - Introduction to Computer Security</a:t>
            </a:r>
            <a:br>
              <a:rPr lang="en-US" altLang="en-US" sz="2531" dirty="0"/>
            </a:br>
            <a:r>
              <a:rPr lang="en-US" altLang="en-US" sz="2531" dirty="0"/>
              <a:t>Spring 2022</a:t>
            </a:r>
            <a:br>
              <a:rPr lang="en-US" altLang="en-US" sz="2531" dirty="0"/>
            </a:br>
            <a:r>
              <a:rPr lang="en-US" altLang="zh-CN" sz="2531" dirty="0"/>
              <a:t>Jun</a:t>
            </a:r>
            <a:r>
              <a:rPr lang="zh-CN" altLang="en-US" sz="2531" dirty="0"/>
              <a:t> </a:t>
            </a:r>
            <a:r>
              <a:rPr lang="en-US" altLang="zh-CN" sz="2531" dirty="0"/>
              <a:t>Xu</a:t>
            </a:r>
            <a:br>
              <a:rPr lang="en-US" altLang="zh-CN" sz="2531" dirty="0"/>
            </a:br>
            <a:br>
              <a:rPr lang="en-US" altLang="zh-CN" sz="2531" dirty="0"/>
            </a:br>
            <a:r>
              <a:rPr lang="en-US" altLang="zh-CN" sz="2531" dirty="0"/>
              <a:t>Slides</a:t>
            </a:r>
            <a:r>
              <a:rPr lang="zh-CN" altLang="en-US" sz="2531" dirty="0"/>
              <a:t> </a:t>
            </a:r>
            <a:r>
              <a:rPr lang="en-US" altLang="zh-CN" sz="2531" dirty="0"/>
              <a:t>adapted</a:t>
            </a:r>
            <a:r>
              <a:rPr lang="zh-CN" altLang="en-US" sz="2531" dirty="0"/>
              <a:t> </a:t>
            </a:r>
            <a:r>
              <a:rPr lang="en-US" altLang="zh-CN" sz="2531" dirty="0"/>
              <a:t>from</a:t>
            </a:r>
            <a:r>
              <a:rPr lang="zh-CN" altLang="en-US" sz="2531" dirty="0"/>
              <a:t> </a:t>
            </a:r>
            <a:r>
              <a:rPr lang="en-US" altLang="zh-CN" sz="2531" dirty="0"/>
              <a:t>COSIC</a:t>
            </a:r>
            <a:r>
              <a:rPr lang="zh-CN" altLang="en-US" sz="2531" dirty="0"/>
              <a:t> </a:t>
            </a:r>
            <a:r>
              <a:rPr lang="en-US" altLang="zh-CN" sz="2531" dirty="0"/>
              <a:t>2015</a:t>
            </a:r>
            <a:r>
              <a:rPr lang="zh-CN" altLang="en-US" sz="2531" dirty="0"/>
              <a:t> </a:t>
            </a:r>
            <a:r>
              <a:rPr lang="en-US" altLang="zh-CN" sz="2531" dirty="0"/>
              <a:t>by</a:t>
            </a:r>
            <a:r>
              <a:rPr lang="zh-CN" altLang="en-US" sz="2531" dirty="0"/>
              <a:t> </a:t>
            </a:r>
            <a:r>
              <a:rPr lang="en-US" altLang="zh-CN" sz="2531" dirty="0" err="1"/>
              <a:t>Josep</a:t>
            </a:r>
            <a:r>
              <a:rPr lang="en-US" altLang="zh-CN" sz="2531" dirty="0"/>
              <a:t> </a:t>
            </a:r>
            <a:r>
              <a:rPr lang="en-US" altLang="zh-CN" sz="2531" dirty="0" err="1"/>
              <a:t>Balasch</a:t>
            </a:r>
            <a:r>
              <a:rPr lang="zh-CN" altLang="en-US" sz="2531" dirty="0"/>
              <a:t> </a:t>
            </a:r>
            <a:r>
              <a:rPr lang="en-US" altLang="zh-CN" sz="2531" dirty="0"/>
              <a:t>and</a:t>
            </a:r>
            <a:r>
              <a:rPr lang="zh-CN" altLang="en-US" sz="2531" dirty="0"/>
              <a:t> </a:t>
            </a:r>
            <a:r>
              <a:rPr lang="en-US" altLang="zh-CN" sz="2531" dirty="0"/>
              <a:t>from</a:t>
            </a:r>
            <a:r>
              <a:rPr lang="zh-CN" altLang="en-US" sz="2531" dirty="0"/>
              <a:t> </a:t>
            </a:r>
            <a:r>
              <a:rPr lang="en-US" altLang="zh-CN" sz="2531" dirty="0"/>
              <a:t>Robert </a:t>
            </a:r>
            <a:r>
              <a:rPr lang="en-US" altLang="zh-CN" sz="2531" dirty="0" err="1"/>
              <a:t>Brotzman</a:t>
            </a:r>
            <a:r>
              <a:rPr lang="en-US" altLang="zh-CN" sz="2531" dirty="0"/>
              <a:t>-Smith</a:t>
            </a:r>
            <a:r>
              <a:rPr lang="zh-CN" altLang="en-US" sz="2531" dirty="0"/>
              <a:t> </a:t>
            </a:r>
            <a:r>
              <a:rPr lang="en-US" altLang="zh-CN" sz="2531" dirty="0"/>
              <a:t>at</a:t>
            </a:r>
            <a:r>
              <a:rPr lang="zh-CN" altLang="en-US" sz="2531" dirty="0"/>
              <a:t> </a:t>
            </a:r>
            <a:r>
              <a:rPr lang="en-US" altLang="zh-CN" sz="2531" dirty="0"/>
              <a:t>Penn</a:t>
            </a:r>
            <a:r>
              <a:rPr lang="zh-CN" altLang="en-US" sz="2531" dirty="0"/>
              <a:t> </a:t>
            </a:r>
            <a:r>
              <a:rPr lang="en-US" altLang="zh-CN" sz="2531" dirty="0"/>
              <a:t>State</a:t>
            </a:r>
            <a:br>
              <a:rPr lang="en-US" altLang="zh-CN" sz="2531" dirty="0"/>
            </a:br>
            <a:br>
              <a:rPr lang="en-US" altLang="zh-CN" sz="2531" dirty="0"/>
            </a:br>
            <a:endParaRPr lang="en-US" altLang="en-US" sz="253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9678-238E-88DC-0AC1-46CB4A5F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Password?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3C97-984A-7DBA-8714-D469DFB6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191000"/>
            <a:ext cx="8229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https://security.stackexchange.com/questions/220446/how-can-i-prevent-side-channel-attacks-against-authentication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811BC-DF6A-9F7B-980C-1F34396DD78E}"/>
              </a:ext>
            </a:extLst>
          </p:cNvPr>
          <p:cNvSpPr txBox="1"/>
          <p:nvPr/>
        </p:nvSpPr>
        <p:spPr>
          <a:xfrm>
            <a:off x="571500" y="1828800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text,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incur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Bitwise operations: x &amp; y, x | y, x ^ y, ~x)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could inject random noise into your logic, in the hope that it will confuse the attacker‘s measurements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zh-CN" altLang="en-US" dirty="0"/>
              <a:t> </a:t>
            </a:r>
            <a:r>
              <a:rPr lang="en-US" altLang="zh-CN" dirty="0"/>
              <a:t>checking,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wrong,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78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BB3F-1DDA-53C7-7A37-46CAC0D0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045910F-6BD1-539B-80F9-92BDF729B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6946"/>
            <a:ext cx="4073366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0D96DE-CA3D-33D6-443F-48FDBB68BB74}"/>
              </a:ext>
            </a:extLst>
          </p:cNvPr>
          <p:cNvSpPr/>
          <p:nvPr/>
        </p:nvSpPr>
        <p:spPr>
          <a:xfrm>
            <a:off x="441214" y="1718497"/>
            <a:ext cx="43593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is from </a:t>
            </a:r>
            <a:r>
              <a:rPr lang="en-US" dirty="0" err="1"/>
              <a:t>libgcrypt</a:t>
            </a:r>
            <a:r>
              <a:rPr lang="en-US" dirty="0"/>
              <a:t> which is a common cryptographic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en-US" dirty="0"/>
              <a:t>odular exponentiation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Commonly used in RSA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Assuming</a:t>
            </a:r>
            <a:r>
              <a:rPr lang="zh-CN" altLang="en-US" dirty="0"/>
              <a:t> </a:t>
            </a:r>
            <a:r>
              <a:rPr lang="en-US" altLang="zh-CN" dirty="0"/>
              <a:t>“key”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7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0DB8-B062-4F0C-3A6A-F43E6D16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E1B9BC-A377-2F39-50E2-3134BC015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5945347" cy="4525963"/>
          </a:xfrm>
        </p:spPr>
      </p:pic>
    </p:spTree>
    <p:extLst>
      <p:ext uri="{BB962C8B-B14F-4D97-AF65-F5344CB8AC3E}">
        <p14:creationId xmlns:p14="http://schemas.microsoft.com/office/powerpoint/2010/main" val="94758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0DB8-B062-4F0C-3A6A-F43E6D16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14331-A43D-A349-58AD-D676D0149D96}"/>
              </a:ext>
            </a:extLst>
          </p:cNvPr>
          <p:cNvSpPr/>
          <p:nvPr/>
        </p:nvSpPr>
        <p:spPr>
          <a:xfrm>
            <a:off x="990600" y="1752600"/>
            <a:ext cx="67056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Modern CPU caches are typically N-way set associative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ranklinGothic"/>
              </a:rPr>
              <a:t>Opposed to being directly mapped or fully associative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rankli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In N-way set associative caches, there are cache size/N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FranklinGothic"/>
              </a:rPr>
              <a:t>E.g.,</a:t>
            </a:r>
            <a:r>
              <a:rPr lang="en-US" sz="1400" dirty="0">
                <a:latin typeface="FranklinGothic"/>
              </a:rPr>
              <a:t> 32 kb 8-way cache will have ~4000 cache sets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rankli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Memory can be mapped to one cache set and the processor will apply a replacement policy to each cache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FranklinGothic"/>
              </a:rPr>
              <a:t>E.g.,</a:t>
            </a:r>
            <a:r>
              <a:rPr lang="en-US" sz="1400" dirty="0">
                <a:latin typeface="FranklinGothic"/>
              </a:rPr>
              <a:t> least recently used, pseudo least recently used, not most recently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rankli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The replacement policy is typically what allows adversaries to learn information through a side channel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ranklinGothic"/>
              </a:rPr>
              <a:t>This is because most commercial processors use a replacement policy that is related to recent program behavior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2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721A-0548-CD29-EA55-4846326E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Flush+Reload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CB842-E1F0-7A2A-998C-603152346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9" y="1600200"/>
            <a:ext cx="7859102" cy="4525963"/>
          </a:xfrm>
        </p:spPr>
      </p:pic>
    </p:spTree>
    <p:extLst>
      <p:ext uri="{BB962C8B-B14F-4D97-AF65-F5344CB8AC3E}">
        <p14:creationId xmlns:p14="http://schemas.microsoft.com/office/powerpoint/2010/main" val="377017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DF26-65CE-DB86-D9C6-888CE7E6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Flush+Flush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0D76E9-3BEE-C4EE-BF60-AC4C177C8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5" y="1600200"/>
            <a:ext cx="7187829" cy="4525963"/>
          </a:xfrm>
        </p:spPr>
      </p:pic>
    </p:spTree>
    <p:extLst>
      <p:ext uri="{BB962C8B-B14F-4D97-AF65-F5344CB8AC3E}">
        <p14:creationId xmlns:p14="http://schemas.microsoft.com/office/powerpoint/2010/main" val="283292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8849-35CB-AF29-0995-102246D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Prime+Probe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E5B0A6-546A-B045-E677-07402DF5D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3348407"/>
          </a:xfrm>
        </p:spPr>
      </p:pic>
    </p:spTree>
    <p:extLst>
      <p:ext uri="{BB962C8B-B14F-4D97-AF65-F5344CB8AC3E}">
        <p14:creationId xmlns:p14="http://schemas.microsoft.com/office/powerpoint/2010/main" val="53007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1220-25C4-184A-4C8D-BD2E965A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DC74-1683-9637-3F73-2F71C106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https://youtu.be/DkWqLDSqHm8?t=1053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3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0DB8-B062-4F0C-3A6A-F43E6D16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447A3-1FF1-4E69-169E-F43AA30FFA96}"/>
              </a:ext>
            </a:extLst>
          </p:cNvPr>
          <p:cNvSpPr/>
          <p:nvPr/>
        </p:nvSpPr>
        <p:spPr>
          <a:xfrm>
            <a:off x="914400" y="1430427"/>
            <a:ext cx="6934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Out-of-Order &amp; Speculative Execution </a:t>
            </a:r>
          </a:p>
          <a:p>
            <a:endParaRPr lang="en-US" dirty="0"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Out-of-order execution happens anytime another instruction is executed before previous instruction(s) are retired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Speculative execution happens when the result of a branch is</a:t>
            </a:r>
            <a:r>
              <a:rPr lang="zh-CN" altLang="en-US" dirty="0">
                <a:latin typeface="FranklinGothic"/>
              </a:rPr>
              <a:t> </a:t>
            </a:r>
            <a:r>
              <a:rPr lang="en-US" dirty="0">
                <a:latin typeface="FranklinGothic"/>
              </a:rPr>
              <a:t>unknown and execution proceeds down a guessed branch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rankli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Both of these optimizations help to maximize the CPU resources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409C5-0C41-D4E1-F628-005A21961922}"/>
              </a:ext>
            </a:extLst>
          </p:cNvPr>
          <p:cNvSpPr/>
          <p:nvPr/>
        </p:nvSpPr>
        <p:spPr>
          <a:xfrm>
            <a:off x="914400" y="4408987"/>
            <a:ext cx="69342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Transient Instructions</a:t>
            </a:r>
            <a:r>
              <a:rPr lang="en-US" dirty="0">
                <a:latin typeface="ArialM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Any instruction which can be executed out of order and leaves measurable side effects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Gothic"/>
              </a:rPr>
              <a:t>E.g.</a:t>
            </a:r>
            <a:r>
              <a:rPr lang="en-US" altLang="zh-CN" dirty="0">
                <a:latin typeface="FranklinGothic"/>
              </a:rPr>
              <a:t>,</a:t>
            </a:r>
            <a:r>
              <a:rPr lang="zh-CN" altLang="en-US" dirty="0">
                <a:latin typeface="FranklinGothic"/>
              </a:rPr>
              <a:t> </a:t>
            </a:r>
            <a:r>
              <a:rPr lang="en-US" dirty="0">
                <a:latin typeface="FranklinGothic"/>
              </a:rPr>
              <a:t>memory loads/stores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4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0DB8-B062-4F0C-3A6A-F43E6D16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 err="1"/>
              <a:t>Spectre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ACB1AE-9660-237A-A1EC-6EACDC39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86000"/>
            <a:ext cx="8001000" cy="29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8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9E34-5FE2-0CB1-4E0D-53F25956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C5BD-5B5D-E9E6-89A7-FE3EB6609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Today: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Attacks</a:t>
            </a:r>
          </a:p>
          <a:p>
            <a:r>
              <a:rPr lang="en-US" altLang="zh-CN" dirty="0"/>
              <a:t>Wednesday</a:t>
            </a:r>
            <a:r>
              <a:rPr lang="zh-CN" altLang="en-US" dirty="0"/>
              <a:t> </a:t>
            </a:r>
            <a:r>
              <a:rPr lang="en-US" altLang="zh-CN" dirty="0"/>
              <a:t>(April</a:t>
            </a:r>
            <a:r>
              <a:rPr lang="zh-CN" altLang="en-US" dirty="0"/>
              <a:t> </a:t>
            </a:r>
            <a:r>
              <a:rPr lang="en-US" altLang="zh-CN" dirty="0"/>
              <a:t>20th):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</a:p>
          <a:p>
            <a:r>
              <a:rPr lang="en-US" altLang="zh-CN" dirty="0"/>
              <a:t>Monday</a:t>
            </a:r>
            <a:r>
              <a:rPr lang="zh-CN" altLang="en-US" dirty="0"/>
              <a:t> </a:t>
            </a:r>
            <a:r>
              <a:rPr lang="en-US" altLang="zh-CN" dirty="0"/>
              <a:t>(April</a:t>
            </a:r>
            <a:r>
              <a:rPr lang="zh-CN" altLang="en-US" dirty="0"/>
              <a:t> </a:t>
            </a:r>
            <a:r>
              <a:rPr lang="en-US" altLang="zh-CN" dirty="0"/>
              <a:t>25th):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attend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conference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San</a:t>
            </a:r>
            <a:r>
              <a:rPr lang="zh-CN" altLang="en-US" dirty="0"/>
              <a:t> </a:t>
            </a:r>
            <a:r>
              <a:rPr lang="en-US" altLang="zh-CN" dirty="0"/>
              <a:t>Diego,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(sorry)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5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C7AC-ABB3-F870-6752-16AF08E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Spectre</a:t>
            </a:r>
            <a:r>
              <a:rPr lang="en-US" dirty="0"/>
              <a:t> Exploiting Conditional Branches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E88BFD4-2B7B-5FA9-4B42-9001AFB5D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229600" cy="3734214"/>
          </a:xfrm>
        </p:spPr>
      </p:pic>
    </p:spTree>
    <p:extLst>
      <p:ext uri="{BB962C8B-B14F-4D97-AF65-F5344CB8AC3E}">
        <p14:creationId xmlns:p14="http://schemas.microsoft.com/office/powerpoint/2010/main" val="393503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C7AC-ABB3-F870-6752-16AF08E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Spectre</a:t>
            </a:r>
            <a:r>
              <a:rPr lang="en-US" dirty="0"/>
              <a:t> Exploiting Conditional Branches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AB2FA1-CBC6-74D4-F7F4-3E1B64B7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87681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1497-9559-DBF1-A745-B43CA2F4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Common</a:t>
            </a:r>
            <a:r>
              <a:rPr lang="zh-CN" altLang="en-US" sz="3200" dirty="0"/>
              <a:t> </a:t>
            </a:r>
            <a:r>
              <a:rPr lang="en-US" altLang="zh-CN" sz="3200" dirty="0"/>
              <a:t>Categories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Side</a:t>
            </a:r>
            <a:r>
              <a:rPr lang="zh-CN" altLang="en-US" sz="3200" dirty="0"/>
              <a:t> </a:t>
            </a:r>
            <a:r>
              <a:rPr lang="en-US" altLang="zh-CN" sz="3200" dirty="0"/>
              <a:t>Channel</a:t>
            </a:r>
            <a:r>
              <a:rPr lang="zh-CN" altLang="en-US" sz="3200" dirty="0"/>
              <a:t> </a:t>
            </a:r>
            <a:r>
              <a:rPr lang="en-US" altLang="zh-CN" sz="3200" dirty="0"/>
              <a:t>Attacks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456A-B1BD-037B-E169-CCB893D5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Analysis</a:t>
            </a:r>
          </a:p>
        </p:txBody>
      </p:sp>
    </p:spTree>
    <p:extLst>
      <p:ext uri="{BB962C8B-B14F-4D97-AF65-F5344CB8AC3E}">
        <p14:creationId xmlns:p14="http://schemas.microsoft.com/office/powerpoint/2010/main" val="1135142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DCCE-89E2-76CB-3955-B17A7D46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91D07-C595-9E9D-42E8-E8E54598E4A0}"/>
              </a:ext>
            </a:extLst>
          </p:cNvPr>
          <p:cNvGrpSpPr/>
          <p:nvPr/>
        </p:nvGrpSpPr>
        <p:grpSpPr>
          <a:xfrm>
            <a:off x="1066800" y="1295400"/>
            <a:ext cx="7239000" cy="4953000"/>
            <a:chOff x="1295400" y="1752600"/>
            <a:chExt cx="7239000" cy="495300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F23E939E-C2B8-3AC2-97A5-0FF6E3DC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752600"/>
              <a:ext cx="7086600" cy="47167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3DDC47-48D8-E824-F954-C3FAA543167C}"/>
                </a:ext>
              </a:extLst>
            </p:cNvPr>
            <p:cNvSpPr/>
            <p:nvPr/>
          </p:nvSpPr>
          <p:spPr>
            <a:xfrm>
              <a:off x="5791200" y="5715000"/>
              <a:ext cx="2743200" cy="99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48D90AD-FA59-2BBC-9090-2E5FC4AC83C1}"/>
              </a:ext>
            </a:extLst>
          </p:cNvPr>
          <p:cNvSpPr/>
          <p:nvPr/>
        </p:nvSpPr>
        <p:spPr>
          <a:xfrm>
            <a:off x="304800" y="60960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https://www.youtube.com/watch?v=FktI4qSjzaE&amp;list=PLhixgUqwRTjwNaT40TqIIagv3b4_bfB7M&amp;index=13&amp;ab_channel=LiveOverflow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2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B8DB-35FD-7D0C-B843-5AF36A06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Power Analysis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BF696A9-C50A-FBDF-23C8-7EE1A18A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2494"/>
            <a:ext cx="7610322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771D28-9EB8-7EB0-72A2-72E29B7E824B}"/>
              </a:ext>
            </a:extLst>
          </p:cNvPr>
          <p:cNvSpPr/>
          <p:nvPr/>
        </p:nvSpPr>
        <p:spPr>
          <a:xfrm>
            <a:off x="1066800" y="6126163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https://www.youtube.com/watch?v=bFfyROX7V0s&amp;ab_channel=LiveOverflow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5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EAE4-7FA1-C9CF-DBAF-CE917E16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Power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BD563-DC26-C1CF-61F9-F48CC1D9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6" y="5562600"/>
            <a:ext cx="8229600" cy="1325563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https://www.youtube.com/watch?v=FktI4qSjzaE&amp;list=PLhixgUqwRTjwNaT40TqIIagv3b4_bfB7M&amp;index=14&amp;ab_channel=LiveOverflow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1506F1-3540-DAA7-2C74-1B8A4C4DE732}"/>
              </a:ext>
            </a:extLst>
          </p:cNvPr>
          <p:cNvSpPr/>
          <p:nvPr/>
        </p:nvSpPr>
        <p:spPr>
          <a:xfrm>
            <a:off x="838200" y="16764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Differential attacks use statistics to exploit the data</a:t>
            </a:r>
            <a:r>
              <a:rPr lang="en-US" altLang="zh-CN" dirty="0"/>
              <a:t>-</a:t>
            </a:r>
            <a:r>
              <a:rPr lang="en-US" dirty="0"/>
              <a:t>dependent variations of the power consumption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49D0D3F-8E5B-BB24-91D2-EB5F6A5A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55383"/>
            <a:ext cx="5086350" cy="30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442-A401-6F9E-A545-275DDE26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E05B0-D50D-3ED9-CCAC-C16F2810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Course</a:t>
            </a:r>
            <a:r>
              <a:rPr lang="zh-CN" altLang="en-US" sz="2000" dirty="0"/>
              <a:t> </a:t>
            </a:r>
            <a:r>
              <a:rPr lang="en-US" altLang="zh-CN" sz="2000" dirty="0"/>
              <a:t>Feedback surveys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course</a:t>
            </a:r>
          </a:p>
          <a:p>
            <a:r>
              <a:rPr lang="en-US" altLang="zh-CN" sz="2000" dirty="0"/>
              <a:t>Please</a:t>
            </a:r>
            <a:r>
              <a:rPr lang="zh-CN" altLang="en-US" sz="2000" dirty="0"/>
              <a:t> </a:t>
            </a:r>
            <a:r>
              <a:rPr lang="en-US" altLang="zh-CN" sz="2000" dirty="0"/>
              <a:t>help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several</a:t>
            </a:r>
            <a:r>
              <a:rPr lang="zh-CN" altLang="en-US" sz="2000" dirty="0"/>
              <a:t> </a:t>
            </a:r>
            <a:r>
              <a:rPr lang="en-US" altLang="zh-CN" sz="2000" dirty="0"/>
              <a:t>minutes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surveys</a:t>
            </a:r>
          </a:p>
          <a:p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feedback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critical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help</a:t>
            </a:r>
            <a:r>
              <a:rPr lang="zh-CN" altLang="en-US" sz="2000" dirty="0"/>
              <a:t> </a:t>
            </a:r>
            <a:r>
              <a:rPr lang="en-US" altLang="zh-CN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course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future</a:t>
            </a:r>
          </a:p>
          <a:p>
            <a:pPr lvl="1"/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like</a:t>
            </a:r>
            <a:r>
              <a:rPr lang="zh-CN" altLang="en-US" sz="1800" dirty="0"/>
              <a:t> </a:t>
            </a:r>
            <a:r>
              <a:rPr lang="en-US" altLang="zh-CN" sz="1800" dirty="0"/>
              <a:t>something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course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about</a:t>
            </a:r>
            <a:r>
              <a:rPr lang="zh-CN" altLang="en-US" sz="1800" dirty="0"/>
              <a:t> </a:t>
            </a:r>
            <a:r>
              <a:rPr lang="en-US" altLang="zh-CN" sz="1800" dirty="0"/>
              <a:t>me,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should</a:t>
            </a:r>
            <a:r>
              <a:rPr lang="zh-CN" altLang="en-US" sz="1800" dirty="0"/>
              <a:t> </a:t>
            </a:r>
            <a:r>
              <a:rPr lang="en-US" altLang="zh-CN" sz="1800" dirty="0"/>
              <a:t>let</a:t>
            </a:r>
            <a:r>
              <a:rPr lang="zh-CN" altLang="en-US" sz="1800" dirty="0"/>
              <a:t> </a:t>
            </a:r>
            <a:r>
              <a:rPr lang="en-US" altLang="zh-CN" sz="1800" dirty="0"/>
              <a:t>me</a:t>
            </a:r>
            <a:r>
              <a:rPr lang="zh-CN" altLang="en-US" sz="1800" dirty="0"/>
              <a:t> </a:t>
            </a:r>
            <a:r>
              <a:rPr lang="en-US" altLang="zh-CN" sz="1800" dirty="0"/>
              <a:t>know</a:t>
            </a:r>
            <a:r>
              <a:rPr lang="zh-CN" altLang="en-US" sz="1800" dirty="0"/>
              <a:t> </a:t>
            </a:r>
            <a:r>
              <a:rPr lang="en-US" altLang="zh-CN" sz="1800" dirty="0"/>
              <a:t>so</a:t>
            </a:r>
            <a:r>
              <a:rPr lang="zh-CN" altLang="en-US" sz="1800" dirty="0"/>
              <a:t> </a:t>
            </a:r>
            <a:r>
              <a:rPr lang="en-US" altLang="zh-CN" sz="1800" dirty="0"/>
              <a:t>I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improve</a:t>
            </a:r>
          </a:p>
          <a:p>
            <a:pPr lvl="1"/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like</a:t>
            </a:r>
            <a:r>
              <a:rPr lang="zh-CN" altLang="en-US" sz="1800" dirty="0"/>
              <a:t> </a:t>
            </a:r>
            <a:r>
              <a:rPr lang="en-US" altLang="zh-CN" sz="1800" dirty="0"/>
              <a:t>something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course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about</a:t>
            </a:r>
            <a:r>
              <a:rPr lang="zh-CN" altLang="en-US" sz="1800" dirty="0"/>
              <a:t> </a:t>
            </a:r>
            <a:r>
              <a:rPr lang="en-US" altLang="zh-CN" sz="1800" dirty="0"/>
              <a:t>me,</a:t>
            </a:r>
            <a:r>
              <a:rPr lang="zh-CN" altLang="en-US" sz="1800" dirty="0"/>
              <a:t> </a:t>
            </a:r>
            <a:r>
              <a:rPr lang="en-US" altLang="zh-CN" sz="1800" dirty="0"/>
              <a:t>please</a:t>
            </a:r>
            <a:r>
              <a:rPr lang="zh-CN" altLang="en-US" sz="1800" dirty="0"/>
              <a:t> </a:t>
            </a:r>
            <a:r>
              <a:rPr lang="en-US" altLang="zh-CN" sz="1800" dirty="0"/>
              <a:t>let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school</a:t>
            </a:r>
            <a:r>
              <a:rPr lang="zh-CN" altLang="en-US" sz="1800" dirty="0"/>
              <a:t> </a:t>
            </a:r>
            <a:r>
              <a:rPr lang="en-US" altLang="zh-CN" sz="1800" dirty="0"/>
              <a:t>know</a:t>
            </a:r>
            <a:r>
              <a:rPr lang="zh-CN" altLang="en-US" sz="1800" dirty="0"/>
              <a:t> </a:t>
            </a:r>
            <a:r>
              <a:rPr lang="en-US" altLang="zh-CN" sz="1800" dirty="0"/>
              <a:t>(so</a:t>
            </a:r>
            <a:r>
              <a:rPr lang="zh-CN" altLang="en-US" sz="1800" dirty="0"/>
              <a:t> </a:t>
            </a:r>
            <a:r>
              <a:rPr lang="en-US" altLang="zh-CN" sz="1800" dirty="0"/>
              <a:t>that</a:t>
            </a:r>
            <a:r>
              <a:rPr lang="zh-CN" altLang="en-US" sz="1800" dirty="0"/>
              <a:t> </a:t>
            </a:r>
            <a:r>
              <a:rPr lang="en-US" altLang="zh-CN" sz="1800" dirty="0"/>
              <a:t>they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continue</a:t>
            </a:r>
            <a:r>
              <a:rPr lang="zh-CN" altLang="en-US" sz="1800" dirty="0"/>
              <a:t> </a:t>
            </a:r>
            <a:r>
              <a:rPr lang="en-US" altLang="zh-CN" sz="1800" dirty="0"/>
              <a:t>allowing</a:t>
            </a:r>
            <a:r>
              <a:rPr lang="zh-CN" altLang="en-US" sz="1800" dirty="0"/>
              <a:t> </a:t>
            </a:r>
            <a:r>
              <a:rPr lang="en-US" altLang="zh-CN" sz="1800" dirty="0"/>
              <a:t>me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teach</a:t>
            </a:r>
            <a:r>
              <a:rPr lang="zh-CN" altLang="en-US" sz="1800" dirty="0"/>
              <a:t> </a:t>
            </a: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course</a:t>
            </a:r>
            <a:r>
              <a:rPr lang="zh-CN" altLang="en-US" sz="1800" dirty="0"/>
              <a:t> </a:t>
            </a:r>
            <a:r>
              <a:rPr lang="en-US" altLang="zh-CN" sz="1800" dirty="0"/>
              <a:t>-:)</a:t>
            </a:r>
          </a:p>
          <a:p>
            <a:r>
              <a:rPr lang="en-US" altLang="zh-CN" sz="2000" dirty="0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0.5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bonus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response</a:t>
            </a:r>
            <a:r>
              <a:rPr lang="zh-CN" altLang="en-US" sz="2000" dirty="0"/>
              <a:t> </a:t>
            </a:r>
            <a:r>
              <a:rPr lang="en-US" altLang="zh-CN" sz="2000" dirty="0"/>
              <a:t>rate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60%</a:t>
            </a:r>
            <a:r>
              <a:rPr lang="zh-CN" altLang="en-US" sz="2000" dirty="0"/>
              <a:t> </a:t>
            </a:r>
            <a:r>
              <a:rPr lang="en-US" altLang="zh-CN" sz="2000" dirty="0"/>
              <a:t>(sorry</a:t>
            </a:r>
            <a:r>
              <a:rPr lang="zh-CN" altLang="en-US" sz="2000" dirty="0"/>
              <a:t> </a:t>
            </a:r>
            <a:r>
              <a:rPr lang="en-US" altLang="zh-CN" sz="2000" dirty="0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cannot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too</a:t>
            </a:r>
            <a:r>
              <a:rPr lang="zh-CN" altLang="en-US" sz="2000" dirty="0"/>
              <a:t> </a:t>
            </a:r>
            <a:r>
              <a:rPr lang="en-US" altLang="zh-CN" sz="2000" dirty="0"/>
              <a:t>generous)</a:t>
            </a:r>
          </a:p>
        </p:txBody>
      </p:sp>
    </p:spTree>
    <p:extLst>
      <p:ext uri="{BB962C8B-B14F-4D97-AF65-F5344CB8AC3E}">
        <p14:creationId xmlns:p14="http://schemas.microsoft.com/office/powerpoint/2010/main" val="243211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7D4D-64E1-979D-C126-E32716D2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Attacks: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8536-4446-C288-E5EB-1352C9AA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257801"/>
            <a:ext cx="7086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https://www.youtube.com/watch?v=2-zQp26nbY8&amp;ab_channel=JoeGrand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4FD72D05-9281-EE63-1552-72042FFD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84" y="1527783"/>
            <a:ext cx="6729831" cy="38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9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9A30-A0CA-40F8-1A6B-55C22E72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8D73-5F10-6CC4-9DE3-93D8D382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In computer security, a side-channel attack is any attack based on information gained from the implementation of a computer system, rather than weaknesses in the implemented algorithm itself (e.g.</a:t>
            </a:r>
            <a:r>
              <a:rPr lang="en-US" altLang="zh-CN" sz="2000" dirty="0"/>
              <a:t>,</a:t>
            </a:r>
            <a:r>
              <a:rPr lang="en-US" sz="2000" dirty="0"/>
              <a:t> software bugs). Timing information, power consumption, electromagnetic leaks or even sound can provide an extra source of information, which can be exploited.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No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Vulnerability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Is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Needed!</a:t>
            </a:r>
          </a:p>
          <a:p>
            <a:pPr marL="0" indent="0" algn="ctr"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No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Theoretical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Weaknesses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of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Algorithms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Are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Needed!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hlinkClick r:id="rId2"/>
            </a:endParaRPr>
          </a:p>
          <a:p>
            <a:pPr marL="0" indent="0">
              <a:buNone/>
            </a:pPr>
            <a:endParaRPr lang="en-US" sz="2000" dirty="0">
              <a:hlinkClick r:id="rId2"/>
            </a:endParaRP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https://en.wikipedia.org/wiki/Side-channel_attack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952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1497-9559-DBF1-A745-B43CA2F4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Common</a:t>
            </a:r>
            <a:r>
              <a:rPr lang="zh-CN" altLang="en-US" sz="3200" dirty="0"/>
              <a:t> </a:t>
            </a:r>
            <a:r>
              <a:rPr lang="en-US" altLang="zh-CN" sz="3200" dirty="0"/>
              <a:t>Categories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Side</a:t>
            </a:r>
            <a:r>
              <a:rPr lang="zh-CN" altLang="en-US" sz="3200" dirty="0"/>
              <a:t> </a:t>
            </a:r>
            <a:r>
              <a:rPr lang="en-US" altLang="zh-CN" sz="3200" dirty="0"/>
              <a:t>Channel</a:t>
            </a:r>
            <a:r>
              <a:rPr lang="zh-CN" altLang="en-US" sz="3200" dirty="0"/>
              <a:t> </a:t>
            </a:r>
            <a:r>
              <a:rPr lang="en-US" altLang="zh-CN" sz="3200" dirty="0"/>
              <a:t>Attacks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456A-B1BD-037B-E169-CCB893D5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7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1497-9559-DBF1-A745-B43CA2F4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Timing</a:t>
            </a:r>
            <a:r>
              <a:rPr lang="zh-CN" altLang="en-US" sz="3200" dirty="0"/>
              <a:t> </a:t>
            </a:r>
            <a:r>
              <a:rPr lang="en-US" altLang="zh-CN" sz="3200" dirty="0"/>
              <a:t>Side</a:t>
            </a:r>
            <a:r>
              <a:rPr lang="zh-CN" altLang="en-US" sz="3200" dirty="0"/>
              <a:t> </a:t>
            </a:r>
            <a:r>
              <a:rPr lang="en-US" altLang="zh-CN" sz="3200" dirty="0"/>
              <a:t>Channel: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  <a:endParaRPr lang="en-US" sz="32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D49216-A40F-6725-6707-27F42EB4B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901673" cy="4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1497-9559-DBF1-A745-B43CA2F4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Timing</a:t>
            </a:r>
            <a:r>
              <a:rPr lang="zh-CN" altLang="en-US" sz="3200" dirty="0"/>
              <a:t> </a:t>
            </a:r>
            <a:r>
              <a:rPr lang="en-US" altLang="zh-CN" sz="3200" dirty="0"/>
              <a:t>Side</a:t>
            </a:r>
            <a:r>
              <a:rPr lang="zh-CN" altLang="en-US" sz="3200" dirty="0"/>
              <a:t> </a:t>
            </a:r>
            <a:r>
              <a:rPr lang="en-US" altLang="zh-CN" sz="3200" dirty="0"/>
              <a:t>Channel: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  <a:endParaRPr lang="en-US" sz="3200" dirty="0"/>
          </a:p>
        </p:txBody>
      </p:sp>
      <p:pic>
        <p:nvPicPr>
          <p:cNvPr id="4" name="Picture 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93897352-7860-FFF1-6993-D6E19CF9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7010400" cy="41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9678-238E-88DC-0AC1-46CB4A5F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Password?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3C97-984A-7DBA-8714-D469DFB6B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D882A2C-DDC7-AA64-2648-09BE9BE34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48400" y="2057400"/>
            <a:ext cx="1408813" cy="1689100"/>
          </a:xfrm>
          <a:prstGeom prst="rect">
            <a:avLst/>
          </a:prstGeom>
        </p:spPr>
      </p:pic>
      <p:pic>
        <p:nvPicPr>
          <p:cNvPr id="7" name="Picture 6" descr="A picture containing text, lamp, doll&#10;&#10;Description automatically generated">
            <a:extLst>
              <a:ext uri="{FF2B5EF4-FFF2-40B4-BE49-F238E27FC236}">
                <a16:creationId xmlns:a16="http://schemas.microsoft.com/office/drawing/2014/main" id="{78454041-B3C0-B664-2BE0-C3060D0B4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00200" y="1935268"/>
            <a:ext cx="1346200" cy="1905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66EC6-80AD-A275-AB1E-14EBF91486CF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946400" y="2887768"/>
            <a:ext cx="3302000" cy="1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2791AA-D332-84A3-170A-B9973E08526A}"/>
              </a:ext>
            </a:extLst>
          </p:cNvPr>
          <p:cNvSpPr txBox="1"/>
          <p:nvPr/>
        </p:nvSpPr>
        <p:spPr>
          <a:xfrm>
            <a:off x="3467100" y="252054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JX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6A9B0-3562-B26B-FD2C-C6D94F363437}"/>
              </a:ext>
            </a:extLst>
          </p:cNvPr>
          <p:cNvCxnSpPr/>
          <p:nvPr/>
        </p:nvCxnSpPr>
        <p:spPr>
          <a:xfrm flipH="1">
            <a:off x="2946400" y="3276600"/>
            <a:ext cx="330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8426BE-F4F6-C489-37BA-ECD2F24C6E20}"/>
              </a:ext>
            </a:extLst>
          </p:cNvPr>
          <p:cNvSpPr txBox="1"/>
          <p:nvPr/>
        </p:nvSpPr>
        <p:spPr>
          <a:xfrm>
            <a:off x="4114800" y="335301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6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840</Words>
  <Application>Microsoft Macintosh PowerPoint</Application>
  <PresentationFormat>On-screen Show (4:3)</PresentationFormat>
  <Paragraphs>96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ArialMT</vt:lpstr>
      <vt:lpstr>FranklinGothic</vt:lpstr>
      <vt:lpstr>Arial</vt:lpstr>
      <vt:lpstr>Calibri</vt:lpstr>
      <vt:lpstr>Office Theme</vt:lpstr>
      <vt:lpstr>  Hot Topics: Side Channel Attacks CS-4440 - Introduction to Computer Security Spring 2022 Jun Xu  Slides adapted from COSIC 2015 by Josep Balasch and from Robert Brotzman-Smith at Penn State  </vt:lpstr>
      <vt:lpstr>Scheduling Plans</vt:lpstr>
      <vt:lpstr>Course Feedback</vt:lpstr>
      <vt:lpstr>Side Channel Attacks:  Let’s get a bit of sense</vt:lpstr>
      <vt:lpstr>Definition of Side Channel Attacks</vt:lpstr>
      <vt:lpstr>Common Categories of Side Channel Attacks</vt:lpstr>
      <vt:lpstr>Timing Side Channel: Example 1</vt:lpstr>
      <vt:lpstr>Timing Side Channel: Example 1</vt:lpstr>
      <vt:lpstr>What About Timing Side Channel on Your Password?</vt:lpstr>
      <vt:lpstr>Mitigate Timing Side Channel against User Password?</vt:lpstr>
      <vt:lpstr>Timing Side Channel: Example 2</vt:lpstr>
      <vt:lpstr>Timing Side Channel: Example 3</vt:lpstr>
      <vt:lpstr>Timing Side Channel: Example 3</vt:lpstr>
      <vt:lpstr>Flush+Reload</vt:lpstr>
      <vt:lpstr>Flush+Flush </vt:lpstr>
      <vt:lpstr>Prime+Probe</vt:lpstr>
      <vt:lpstr>Let’s see an example</vt:lpstr>
      <vt:lpstr>Timing Side Channel: Example 4</vt:lpstr>
      <vt:lpstr>Timing Side Channel: Example 4: Spectre Attack</vt:lpstr>
      <vt:lpstr>Spectre Exploiting Conditional Branches</vt:lpstr>
      <vt:lpstr>Spectre Exploiting Conditional Branches</vt:lpstr>
      <vt:lpstr>Common Categories of Side Channel Attacks</vt:lpstr>
      <vt:lpstr>Power Analysis Side Channel Attack</vt:lpstr>
      <vt:lpstr>Simple Power Analysis</vt:lpstr>
      <vt:lpstr>Differential Power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Jun Xu</cp:lastModifiedBy>
  <cp:revision>338</cp:revision>
  <dcterms:created xsi:type="dcterms:W3CDTF">2011-02-11T21:55:41Z</dcterms:created>
  <dcterms:modified xsi:type="dcterms:W3CDTF">2022-04-18T20:18:45Z</dcterms:modified>
</cp:coreProperties>
</file>